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82" r:id="rId3"/>
    <p:sldId id="274" r:id="rId4"/>
    <p:sldId id="275" r:id="rId5"/>
    <p:sldId id="276" r:id="rId6"/>
    <p:sldId id="277" r:id="rId7"/>
    <p:sldId id="278" r:id="rId8"/>
    <p:sldId id="279" r:id="rId9"/>
    <p:sldId id="280" r:id="rId10"/>
    <p:sldId id="281" r:id="rId11"/>
    <p:sldId id="260" r:id="rId1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73B9"/>
    <a:srgbClr val="3E6D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27" autoAdjust="0"/>
  </p:normalViewPr>
  <p:slideViewPr>
    <p:cSldViewPr snapToGrid="0" showGuides="1">
      <p:cViewPr varScale="1">
        <p:scale>
          <a:sx n="70" d="100"/>
          <a:sy n="70" d="100"/>
        </p:scale>
        <p:origin x="672" y="72"/>
      </p:cViewPr>
      <p:guideLst>
        <p:guide orient="horz" pos="4319"/>
        <p:guide pos="5759"/>
      </p:guideLst>
    </p:cSldViewPr>
  </p:slideViewPr>
  <p:notesTextViewPr>
    <p:cViewPr>
      <p:scale>
        <a:sx n="1" d="1"/>
        <a:sy n="1" d="1"/>
      </p:scale>
      <p:origin x="0" y="0"/>
    </p:cViewPr>
  </p:notesTextViewPr>
  <p:notesViewPr>
    <p:cSldViewPr snapToGrid="0" showGuides="1">
      <p:cViewPr varScale="1">
        <p:scale>
          <a:sx n="91" d="100"/>
          <a:sy n="91" d="100"/>
        </p:scale>
        <p:origin x="-372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7520"/>
          </a:xfrm>
          <a:prstGeom prst="rect">
            <a:avLst/>
          </a:prstGeom>
        </p:spPr>
        <p:txBody>
          <a:bodyPr vert="horz" lIns="91001" tIns="45501" rIns="91001" bIns="45501" rtlCol="0"/>
          <a:lstStyle>
            <a:lvl1pPr algn="l">
              <a:defRPr sz="1200"/>
            </a:lvl1pPr>
          </a:lstStyle>
          <a:p>
            <a:endParaRPr lang="en-GB"/>
          </a:p>
        </p:txBody>
      </p:sp>
      <p:sp>
        <p:nvSpPr>
          <p:cNvPr id="3" name="Date Placeholder 2"/>
          <p:cNvSpPr>
            <a:spLocks noGrp="1"/>
          </p:cNvSpPr>
          <p:nvPr>
            <p:ph type="dt" sz="quarter" idx="1"/>
          </p:nvPr>
        </p:nvSpPr>
        <p:spPr>
          <a:xfrm>
            <a:off x="3850443" y="1"/>
            <a:ext cx="2945659" cy="497520"/>
          </a:xfrm>
          <a:prstGeom prst="rect">
            <a:avLst/>
          </a:prstGeom>
        </p:spPr>
        <p:txBody>
          <a:bodyPr vert="horz" lIns="91001" tIns="45501" rIns="91001" bIns="45501" rtlCol="0"/>
          <a:lstStyle>
            <a:lvl1pPr algn="r">
              <a:defRPr sz="1200"/>
            </a:lvl1pPr>
          </a:lstStyle>
          <a:p>
            <a:fld id="{19D18C15-DFC5-4333-A103-1486B44D31B3}" type="datetimeFigureOut">
              <a:rPr lang="en-GB" smtClean="0"/>
              <a:t>22/06/2017</a:t>
            </a:fld>
            <a:endParaRPr lang="en-GB"/>
          </a:p>
        </p:txBody>
      </p:sp>
      <p:sp>
        <p:nvSpPr>
          <p:cNvPr id="4" name="Footer Placeholder 3"/>
          <p:cNvSpPr>
            <a:spLocks noGrp="1"/>
          </p:cNvSpPr>
          <p:nvPr>
            <p:ph type="ftr" sz="quarter" idx="2"/>
          </p:nvPr>
        </p:nvSpPr>
        <p:spPr>
          <a:xfrm>
            <a:off x="0" y="9430705"/>
            <a:ext cx="2945659" cy="497520"/>
          </a:xfrm>
          <a:prstGeom prst="rect">
            <a:avLst/>
          </a:prstGeom>
        </p:spPr>
        <p:txBody>
          <a:bodyPr vert="horz" lIns="91001" tIns="45501" rIns="91001" bIns="45501"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705"/>
            <a:ext cx="2945659" cy="497520"/>
          </a:xfrm>
          <a:prstGeom prst="rect">
            <a:avLst/>
          </a:prstGeom>
        </p:spPr>
        <p:txBody>
          <a:bodyPr vert="horz" lIns="91001" tIns="45501" rIns="91001" bIns="45501" rtlCol="0" anchor="b"/>
          <a:lstStyle>
            <a:lvl1pPr algn="r">
              <a:defRPr sz="1200"/>
            </a:lvl1pPr>
          </a:lstStyle>
          <a:p>
            <a:fld id="{C0ABD7F4-D10F-4E48-8A03-AA7298AA1E09}" type="slidenum">
              <a:rPr lang="en-GB" smtClean="0"/>
              <a:t>‹#›</a:t>
            </a:fld>
            <a:endParaRPr lang="en-GB"/>
          </a:p>
        </p:txBody>
      </p:sp>
    </p:spTree>
    <p:extLst>
      <p:ext uri="{BB962C8B-B14F-4D97-AF65-F5344CB8AC3E}">
        <p14:creationId xmlns:p14="http://schemas.microsoft.com/office/powerpoint/2010/main" val="3833717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001" tIns="45501" rIns="91001" bIns="45501" rtlCol="0" anchor="ctr"/>
          <a:lstStyle/>
          <a:p>
            <a:endParaRPr lang="en-GB"/>
          </a:p>
        </p:txBody>
      </p:sp>
      <p:sp>
        <p:nvSpPr>
          <p:cNvPr id="5" name="Notes Placeholder 4"/>
          <p:cNvSpPr>
            <a:spLocks noGrp="1"/>
          </p:cNvSpPr>
          <p:nvPr>
            <p:ph type="body" sz="quarter" idx="3"/>
          </p:nvPr>
        </p:nvSpPr>
        <p:spPr>
          <a:xfrm>
            <a:off x="979281" y="4715907"/>
            <a:ext cx="4865156" cy="4467701"/>
          </a:xfrm>
          <a:prstGeom prst="rect">
            <a:avLst/>
          </a:prstGeom>
        </p:spPr>
        <p:txBody>
          <a:bodyPr vert="horz" lIns="91001" tIns="45501" rIns="91001" bIns="4550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5"/>
          </p:nvPr>
        </p:nvSpPr>
        <p:spPr>
          <a:xfrm>
            <a:off x="5969897" y="9431814"/>
            <a:ext cx="827778" cy="496411"/>
          </a:xfrm>
          <a:prstGeom prst="rect">
            <a:avLst/>
          </a:prstGeom>
        </p:spPr>
        <p:txBody>
          <a:bodyPr vert="horz" lIns="91001" tIns="45501" rIns="91001" bIns="45501" rtlCol="0" anchor="b"/>
          <a:lstStyle>
            <a:lvl1pPr algn="r">
              <a:defRPr sz="1200">
                <a:latin typeface="Source Sans Pro" pitchFamily="34" charset="0"/>
                <a:cs typeface="Arial" panose="020B0604020202020204" pitchFamily="34" charset="0"/>
              </a:defRPr>
            </a:lvl1pPr>
          </a:lstStyle>
          <a:p>
            <a:fld id="{49DD4D23-C98A-435E-AE88-9061F8349B02}" type="slidenum">
              <a:rPr lang="en-GB" smtClean="0"/>
              <a:pPr/>
              <a:t>‹#›</a:t>
            </a:fld>
            <a:endParaRPr lang="en-GB"/>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Pro"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Source Sans Pro"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Source Sans Pro"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Source Sans Pro"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Source Sans Pro"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a:p>
        </p:txBody>
      </p:sp>
    </p:spTree>
    <p:extLst>
      <p:ext uri="{BB962C8B-B14F-4D97-AF65-F5344CB8AC3E}">
        <p14:creationId xmlns:p14="http://schemas.microsoft.com/office/powerpoint/2010/main" val="1252889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10</a:t>
            </a:fld>
            <a:endParaRPr lang="en-GB"/>
          </a:p>
        </p:txBody>
      </p:sp>
    </p:spTree>
    <p:extLst>
      <p:ext uri="{BB962C8B-B14F-4D97-AF65-F5344CB8AC3E}">
        <p14:creationId xmlns:p14="http://schemas.microsoft.com/office/powerpoint/2010/main" val="3164584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11</a:t>
            </a:fld>
            <a:endParaRPr lang="en-GB"/>
          </a:p>
        </p:txBody>
      </p:sp>
    </p:spTree>
    <p:extLst>
      <p:ext uri="{BB962C8B-B14F-4D97-AF65-F5344CB8AC3E}">
        <p14:creationId xmlns:p14="http://schemas.microsoft.com/office/powerpoint/2010/main" val="3141898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Project is the brain child of Dr Catherine Darker, PHPC</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a:t>
            </a:fld>
            <a:endParaRPr lang="en-GB"/>
          </a:p>
        </p:txBody>
      </p:sp>
    </p:spTree>
    <p:extLst>
      <p:ext uri="{BB962C8B-B14F-4D97-AF65-F5344CB8AC3E}">
        <p14:creationId xmlns:p14="http://schemas.microsoft.com/office/powerpoint/2010/main" val="1707521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Catherine is a council member of Healthy Ireland – this is a Government framework to improve the health and wellbeing of the population of Ireland by 2025. </a:t>
            </a:r>
            <a:endParaRPr lang="en-GB" dirty="0"/>
          </a:p>
          <a:p>
            <a:r>
              <a:rPr lang="en-GB" dirty="0"/>
              <a:t> </a:t>
            </a:r>
          </a:p>
          <a:p>
            <a:r>
              <a:rPr lang="en-US" dirty="0"/>
              <a:t>Catherine was appointed by the Dean of FHS to be the Chair of the Healthy Trinity Group. The main aim of which is to implement Healthy Ireland within our community of staff and students. </a:t>
            </a:r>
            <a:endParaRPr lang="en-GB" dirty="0"/>
          </a:p>
          <a:p>
            <a:r>
              <a:rPr lang="en-US" dirty="0"/>
              <a:t>Understanding that healthcare professionals have poor work/life balance, which can lead to burn out, absenteeism and impact negatively on the individuals own health. </a:t>
            </a:r>
          </a:p>
          <a:p>
            <a:endParaRPr lang="en-US" dirty="0"/>
          </a:p>
          <a:p>
            <a:pPr defTabSz="910011">
              <a:defRPr/>
            </a:pPr>
            <a:r>
              <a:rPr lang="en-GB" dirty="0"/>
              <a:t>The H-TOT is a complimentary tool for this initiative.</a:t>
            </a:r>
          </a:p>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3</a:t>
            </a:fld>
            <a:endParaRPr lang="en-GB"/>
          </a:p>
        </p:txBody>
      </p:sp>
    </p:spTree>
    <p:extLst>
      <p:ext uri="{BB962C8B-B14F-4D97-AF65-F5344CB8AC3E}">
        <p14:creationId xmlns:p14="http://schemas.microsoft.com/office/powerpoint/2010/main" val="424336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Aims</a:t>
            </a:r>
          </a:p>
          <a:p>
            <a:r>
              <a:rPr lang="en-GB" dirty="0"/>
              <a:t>Whether its Medicine, Pharmacy, Nursing or Dentistry they all report a burn out at some stage of their career.</a:t>
            </a:r>
          </a:p>
          <a:p>
            <a:r>
              <a:rPr lang="en-GB" dirty="0"/>
              <a:t>Some of our students are struggling especially with heavy curriculum loads.</a:t>
            </a:r>
          </a:p>
          <a:p>
            <a:r>
              <a:rPr lang="en-GB" dirty="0"/>
              <a:t>H-TOT tries to endorse work/life balance within the early formative undergraduate training years.</a:t>
            </a:r>
          </a:p>
          <a:p>
            <a:r>
              <a:rPr lang="en-GB" dirty="0"/>
              <a:t>Students should learn that having a good work/life balance is a good thing and will benefit them both personally and also professionally. </a:t>
            </a:r>
          </a:p>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4</a:t>
            </a:fld>
            <a:endParaRPr lang="en-GB"/>
          </a:p>
        </p:txBody>
      </p:sp>
    </p:spTree>
    <p:extLst>
      <p:ext uri="{BB962C8B-B14F-4D97-AF65-F5344CB8AC3E}">
        <p14:creationId xmlns:p14="http://schemas.microsoft.com/office/powerpoint/2010/main" val="2201378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5</a:t>
            </a:fld>
            <a:endParaRPr lang="en-GB"/>
          </a:p>
        </p:txBody>
      </p:sp>
    </p:spTree>
    <p:extLst>
      <p:ext uri="{BB962C8B-B14F-4D97-AF65-F5344CB8AC3E}">
        <p14:creationId xmlns:p14="http://schemas.microsoft.com/office/powerpoint/2010/main" val="3900816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Locus of control = </a:t>
            </a:r>
            <a:endParaRPr lang="en-GB" dirty="0"/>
          </a:p>
          <a:p>
            <a:r>
              <a:rPr lang="en-US" dirty="0"/>
              <a:t>Internal </a:t>
            </a:r>
            <a:r>
              <a:rPr lang="en-US" dirty="0" err="1"/>
              <a:t>locas</a:t>
            </a:r>
            <a:r>
              <a:rPr lang="en-US" dirty="0"/>
              <a:t> of control is where people believe that they have control over the outcome of events </a:t>
            </a:r>
            <a:r>
              <a:rPr lang="en-US" dirty="0" err="1"/>
              <a:t>eg</a:t>
            </a:r>
            <a:r>
              <a:rPr lang="en-US" dirty="0"/>
              <a:t>, when receiving exam results, they tend to praise or blame themselves and their abilities</a:t>
            </a:r>
            <a:endParaRPr lang="en-GB" dirty="0"/>
          </a:p>
          <a:p>
            <a:r>
              <a:rPr lang="en-US" dirty="0"/>
              <a:t>As opposed to  external </a:t>
            </a:r>
            <a:r>
              <a:rPr lang="en-US" dirty="0" err="1"/>
              <a:t>locas</a:t>
            </a:r>
            <a:r>
              <a:rPr lang="en-US" dirty="0"/>
              <a:t> of control - they tend to praise or blame external factors beyond their control,  such as the teacher or the exam.</a:t>
            </a:r>
            <a:endParaRPr lang="en-GB" dirty="0"/>
          </a:p>
          <a:p>
            <a:r>
              <a:rPr lang="en-US" dirty="0"/>
              <a:t>Self-Efficacy: they believe in their own capabilities to manage a challenge or to solve a problem. </a:t>
            </a:r>
            <a:endParaRPr lang="en-GB" dirty="0"/>
          </a:p>
          <a:p>
            <a:r>
              <a:rPr lang="en-US" dirty="0"/>
              <a:t>People with strong self-worth believe that they can transfer skills from one domain to another. Having high self-worth is positive for a persons overall health.</a:t>
            </a:r>
            <a:endParaRPr lang="en-GB" dirty="0"/>
          </a:p>
          <a:p>
            <a:r>
              <a:rPr lang="en-GB" dirty="0"/>
              <a:t>1</a:t>
            </a:r>
            <a:r>
              <a:rPr lang="en-GB" baseline="30000" dirty="0"/>
              <a:t>st</a:t>
            </a:r>
            <a:r>
              <a:rPr lang="en-GB" dirty="0"/>
              <a:t> year students are very young it is important to learn that they can be their own source of support.</a:t>
            </a:r>
          </a:p>
          <a:p>
            <a:endParaRPr lang="en-US"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6</a:t>
            </a:fld>
            <a:endParaRPr lang="en-GB"/>
          </a:p>
        </p:txBody>
      </p:sp>
    </p:spTree>
    <p:extLst>
      <p:ext uri="{BB962C8B-B14F-4D97-AF65-F5344CB8AC3E}">
        <p14:creationId xmlns:p14="http://schemas.microsoft.com/office/powerpoint/2010/main" val="930436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7</a:t>
            </a:fld>
            <a:endParaRPr lang="en-GB"/>
          </a:p>
        </p:txBody>
      </p:sp>
    </p:spTree>
    <p:extLst>
      <p:ext uri="{BB962C8B-B14F-4D97-AF65-F5344CB8AC3E}">
        <p14:creationId xmlns:p14="http://schemas.microsoft.com/office/powerpoint/2010/main" val="3840515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8</a:t>
            </a:fld>
            <a:endParaRPr lang="en-GB"/>
          </a:p>
        </p:txBody>
      </p:sp>
    </p:spTree>
    <p:extLst>
      <p:ext uri="{BB962C8B-B14F-4D97-AF65-F5344CB8AC3E}">
        <p14:creationId xmlns:p14="http://schemas.microsoft.com/office/powerpoint/2010/main" val="1769955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9</a:t>
            </a:fld>
            <a:endParaRPr lang="en-GB"/>
          </a:p>
        </p:txBody>
      </p:sp>
    </p:spTree>
    <p:extLst>
      <p:ext uri="{BB962C8B-B14F-4D97-AF65-F5344CB8AC3E}">
        <p14:creationId xmlns:p14="http://schemas.microsoft.com/office/powerpoint/2010/main" val="3091304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971" t="3974" r="3958" b="558"/>
          <a:stretch/>
        </p:blipFill>
        <p:spPr>
          <a:xfrm>
            <a:off x="0" y="0"/>
            <a:ext cx="9144000" cy="6858000"/>
          </a:xfrm>
          <a:prstGeom prst="rect">
            <a:avLst/>
          </a:prstGeom>
        </p:spPr>
      </p:pic>
      <p:sp>
        <p:nvSpPr>
          <p:cNvPr id="2" name="Title 1"/>
          <p:cNvSpPr>
            <a:spLocks noGrp="1"/>
          </p:cNvSpPr>
          <p:nvPr>
            <p:ph type="ctrTitle"/>
          </p:nvPr>
        </p:nvSpPr>
        <p:spPr>
          <a:xfrm>
            <a:off x="828674" y="3715200"/>
            <a:ext cx="7500939" cy="554850"/>
          </a:xfrm>
        </p:spPr>
        <p:txBody>
          <a:bodyPr/>
          <a:lstStyle>
            <a:lvl1pPr algn="l">
              <a:defRPr sz="2600">
                <a:solidFill>
                  <a:schemeClr val="bg1"/>
                </a:solidFill>
                <a:latin typeface="+mj-lt"/>
              </a:defRPr>
            </a:lvl1pPr>
          </a:lstStyle>
          <a:p>
            <a:r>
              <a:rPr lang="en-GB" smtClean="0"/>
              <a:t>Click to edit Master title style</a:t>
            </a:r>
            <a:endParaRPr lang="en-GB"/>
          </a:p>
        </p:txBody>
      </p:sp>
      <p:sp>
        <p:nvSpPr>
          <p:cNvPr id="3" name="Subtitle 2"/>
          <p:cNvSpPr>
            <a:spLocks noGrp="1"/>
          </p:cNvSpPr>
          <p:nvPr>
            <p:ph type="subTitle" idx="1"/>
          </p:nvPr>
        </p:nvSpPr>
        <p:spPr>
          <a:xfrm>
            <a:off x="828675" y="4289400"/>
            <a:ext cx="7500938" cy="361800"/>
          </a:xfrm>
        </p:spPr>
        <p:txBody>
          <a:bodyPr/>
          <a:lstStyle>
            <a:lvl1pPr marL="0" indent="0" algn="l">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675" y="525798"/>
            <a:ext cx="3020400" cy="807254"/>
          </a:xfrm>
          <a:prstGeom prst="rect">
            <a:avLst/>
          </a:prstGeom>
        </p:spPr>
      </p:pic>
      <p:sp>
        <p:nvSpPr>
          <p:cNvPr id="11" name="Text Placeholder 10"/>
          <p:cNvSpPr>
            <a:spLocks noGrp="1"/>
          </p:cNvSpPr>
          <p:nvPr>
            <p:ph type="body" sz="quarter" idx="10"/>
          </p:nvPr>
        </p:nvSpPr>
        <p:spPr>
          <a:xfrm>
            <a:off x="828675" y="5481750"/>
            <a:ext cx="4679325" cy="979374"/>
          </a:xfrm>
        </p:spPr>
        <p:txBody>
          <a:bodyPr/>
          <a:lstStyle>
            <a:lvl1pPr>
              <a:spcBef>
                <a:spcPts val="0"/>
              </a:spcBef>
              <a:defRPr sz="1400">
                <a:solidFill>
                  <a:schemeClr val="bg1"/>
                </a:solidFill>
              </a:defRPr>
            </a:lvl1pPr>
            <a:lvl2pPr marL="0" indent="0">
              <a:spcBef>
                <a:spcPts val="0"/>
              </a:spcBef>
              <a:buNone/>
              <a:defRPr sz="1400">
                <a:solidFill>
                  <a:schemeClr val="bg1"/>
                </a:solidFill>
              </a:defRPr>
            </a:lvl2pPr>
            <a:lvl3pPr marL="0" indent="0">
              <a:spcBef>
                <a:spcPts val="567"/>
              </a:spcBef>
              <a:buNone/>
              <a:defRPr sz="1400">
                <a:solidFill>
                  <a:schemeClr val="bg1"/>
                </a:solidFill>
              </a:defRPr>
            </a:lvl3pPr>
            <a:lvl4pPr>
              <a:spcBef>
                <a:spcPts val="0"/>
              </a:spcBef>
              <a:defRPr sz="1400">
                <a:solidFill>
                  <a:schemeClr val="bg1"/>
                </a:solidFill>
              </a:defRPr>
            </a:lvl4pPr>
            <a:lvl5pPr>
              <a:spcBef>
                <a:spcPts val="0"/>
              </a:spcBef>
              <a:defRPr sz="1400">
                <a:solidFill>
                  <a:schemeClr val="bg1"/>
                </a:solidFill>
              </a:defRPr>
            </a:lvl5pPr>
          </a:lstStyle>
          <a:p>
            <a:pPr lvl="0"/>
            <a:r>
              <a:rPr lang="en-GB" smtClean="0"/>
              <a:t>Click to edit Master text styles</a:t>
            </a:r>
          </a:p>
          <a:p>
            <a:pPr lvl="1"/>
            <a:r>
              <a:rPr lang="en-GB" smtClean="0"/>
              <a:t>Second level</a:t>
            </a:r>
          </a:p>
          <a:p>
            <a:pPr lvl="2"/>
            <a:r>
              <a:rPr lang="en-GB" smtClean="0"/>
              <a:t>Third level</a:t>
            </a:r>
          </a:p>
        </p:txBody>
      </p:sp>
    </p:spTree>
    <p:extLst>
      <p:ext uri="{BB962C8B-B14F-4D97-AF65-F5344CB8AC3E}">
        <p14:creationId xmlns:p14="http://schemas.microsoft.com/office/powerpoint/2010/main" val="353327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4" name="Text Placeholder 3"/>
          <p:cNvSpPr>
            <a:spLocks noGrp="1"/>
          </p:cNvSpPr>
          <p:nvPr>
            <p:ph type="body" sz="quarter" idx="10"/>
          </p:nvPr>
        </p:nvSpPr>
        <p:spPr>
          <a:xfrm>
            <a:off x="828675" y="1881075"/>
            <a:ext cx="7500938" cy="40401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8" name="Text Placeholder 5"/>
          <p:cNvSpPr>
            <a:spLocks noGrp="1"/>
          </p:cNvSpPr>
          <p:nvPr>
            <p:ph type="body" sz="quarter" idx="11"/>
          </p:nvPr>
        </p:nvSpPr>
        <p:spPr>
          <a:xfrm>
            <a:off x="828675" y="914400"/>
            <a:ext cx="7500938" cy="276225"/>
          </a:xfrm>
        </p:spPr>
        <p:txBody>
          <a:bodyPr/>
          <a:lstStyle>
            <a:lvl1pPr>
              <a:defRPr sz="2000" b="0">
                <a:solidFill>
                  <a:schemeClr val="tx1"/>
                </a:solidFill>
              </a:defRPr>
            </a:lvl1pPr>
          </a:lstStyle>
          <a:p>
            <a:pPr lvl="0"/>
            <a:r>
              <a:rPr lang="en-GB" smtClean="0"/>
              <a:t>Click to edit Master text styles</a:t>
            </a:r>
          </a:p>
        </p:txBody>
      </p:sp>
    </p:spTree>
    <p:extLst>
      <p:ext uri="{BB962C8B-B14F-4D97-AF65-F5344CB8AC3E}">
        <p14:creationId xmlns:p14="http://schemas.microsoft.com/office/powerpoint/2010/main" val="357300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Content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4939200" y="1438275"/>
            <a:ext cx="4204800" cy="5064125"/>
          </a:xfrm>
          <a:solidFill>
            <a:schemeClr val="accent4"/>
          </a:solidFill>
        </p:spPr>
        <p:txBody>
          <a:bodyPr tIns="0" anchor="ctr" anchorCtr="0"/>
          <a:lstStyle>
            <a:lvl1pPr algn="ctr">
              <a:defRPr sz="1600" b="0">
                <a:solidFill>
                  <a:schemeClr val="accent3"/>
                </a:solidFill>
              </a:defRPr>
            </a:lvl1pPr>
          </a:lstStyle>
          <a:p>
            <a:r>
              <a:rPr lang="en-GB" smtClean="0"/>
              <a:t>IMAGE</a:t>
            </a:r>
            <a:endParaRPr lang="en-GB"/>
          </a:p>
        </p:txBody>
      </p:sp>
      <p:sp>
        <p:nvSpPr>
          <p:cNvPr id="2" name="Title 1"/>
          <p:cNvSpPr>
            <a:spLocks noGrp="1"/>
          </p:cNvSpPr>
          <p:nvPr>
            <p:ph type="title"/>
          </p:nvPr>
        </p:nvSpPr>
        <p:spPr/>
        <p:txBody>
          <a:bodyPr/>
          <a:lstStyle/>
          <a:p>
            <a:r>
              <a:rPr lang="en-GB" smtClean="0"/>
              <a:t>Click to edit Master title style</a:t>
            </a:r>
            <a:endParaRPr lang="en-GB"/>
          </a:p>
        </p:txBody>
      </p:sp>
      <p:sp>
        <p:nvSpPr>
          <p:cNvPr id="4" name="Text Placeholder 3"/>
          <p:cNvSpPr>
            <a:spLocks noGrp="1"/>
          </p:cNvSpPr>
          <p:nvPr>
            <p:ph type="body" sz="quarter" idx="10"/>
          </p:nvPr>
        </p:nvSpPr>
        <p:spPr>
          <a:xfrm>
            <a:off x="828675" y="1905000"/>
            <a:ext cx="3819525" cy="3987688"/>
          </a:xfrm>
        </p:spPr>
        <p:txBody>
          <a:bodyPr/>
          <a:lstStyle>
            <a:lvl1pPr marL="238125" indent="-238125">
              <a:spcBef>
                <a:spcPts val="850"/>
              </a:spcBef>
              <a:buClr>
                <a:schemeClr val="tx2"/>
              </a:buClr>
              <a:buFont typeface="Calibri" panose="020F0502020204030204" pitchFamily="34" charset="0"/>
              <a:buChar char="–"/>
              <a:defRPr sz="1400" b="0"/>
            </a:lvl1pPr>
            <a:lvl2pPr marL="503238" indent="-207963">
              <a:spcBef>
                <a:spcPts val="0"/>
              </a:spcBef>
              <a:spcAft>
                <a:spcPts val="567"/>
              </a:spcAft>
              <a:defRPr sz="1400" b="0"/>
            </a:lvl2pPr>
            <a:lvl3pPr>
              <a:defRPr sz="1400" b="0"/>
            </a:lvl3pPr>
            <a:lvl4pPr>
              <a:defRPr sz="1400" b="0"/>
            </a:lvl4pPr>
            <a:lvl5pPr>
              <a:defRPr sz="1400" b="0"/>
            </a:lvl5pPr>
          </a:lstStyle>
          <a:p>
            <a:pPr lvl="0"/>
            <a:r>
              <a:rPr lang="en-GB" smtClean="0"/>
              <a:t>Click to edit Master text styles</a:t>
            </a:r>
          </a:p>
          <a:p>
            <a:pPr lvl="1"/>
            <a:r>
              <a:rPr lang="en-GB" smtClean="0"/>
              <a:t>Second level</a:t>
            </a:r>
          </a:p>
        </p:txBody>
      </p:sp>
      <p:sp>
        <p:nvSpPr>
          <p:cNvPr id="6" name="Text Placeholder 5"/>
          <p:cNvSpPr>
            <a:spLocks noGrp="1"/>
          </p:cNvSpPr>
          <p:nvPr>
            <p:ph type="body" sz="quarter" idx="11"/>
          </p:nvPr>
        </p:nvSpPr>
        <p:spPr>
          <a:xfrm>
            <a:off x="828675" y="914400"/>
            <a:ext cx="7500938" cy="276225"/>
          </a:xfrm>
        </p:spPr>
        <p:txBody>
          <a:bodyPr/>
          <a:lstStyle>
            <a:lvl1pPr>
              <a:defRPr sz="2000" b="0">
                <a:solidFill>
                  <a:schemeClr val="tx1"/>
                </a:solidFill>
              </a:defRPr>
            </a:lvl1pPr>
          </a:lstStyle>
          <a:p>
            <a:pPr lvl="0"/>
            <a:r>
              <a:rPr lang="en-GB" smtClean="0"/>
              <a:t>Click to edit Master text styles</a:t>
            </a:r>
          </a:p>
        </p:txBody>
      </p:sp>
      <p:sp>
        <p:nvSpPr>
          <p:cNvPr id="8" name="Rectangle 7"/>
          <p:cNvSpPr/>
          <p:nvPr userDrawn="1"/>
        </p:nvSpPr>
        <p:spPr>
          <a:xfrm>
            <a:off x="0" y="6498000"/>
            <a:ext cx="9144000" cy="36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000" b="1" smtClean="0"/>
              <a:t>Trinity College Dublin, </a:t>
            </a:r>
            <a:r>
              <a:rPr lang="en-GB" sz="1000" smtClean="0"/>
              <a:t>The University of Dublin</a:t>
            </a:r>
            <a:endParaRPr lang="en-GB" sz="1000"/>
          </a:p>
        </p:txBody>
      </p:sp>
      <p:cxnSp>
        <p:nvCxnSpPr>
          <p:cNvPr id="7" name="Straight Connector 6"/>
          <p:cNvCxnSpPr/>
          <p:nvPr userDrawn="1"/>
        </p:nvCxnSpPr>
        <p:spPr>
          <a:xfrm>
            <a:off x="0" y="1438275"/>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36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0" y="1438275"/>
            <a:ext cx="9144000" cy="5076825"/>
          </a:xfrm>
          <a:solidFill>
            <a:schemeClr val="accent4"/>
          </a:solidFill>
        </p:spPr>
        <p:txBody>
          <a:bodyPr tIns="0" anchor="ctr" anchorCtr="0"/>
          <a:lstStyle>
            <a:lvl1pPr algn="ctr">
              <a:defRPr sz="1600" b="0">
                <a:solidFill>
                  <a:schemeClr val="accent3"/>
                </a:solidFill>
              </a:defRPr>
            </a:lvl1pPr>
          </a:lstStyle>
          <a:p>
            <a:r>
              <a:rPr lang="en-GB" smtClean="0"/>
              <a:t>IMAGE</a:t>
            </a:r>
            <a:endParaRPr lang="en-GB"/>
          </a:p>
        </p:txBody>
      </p:sp>
      <p:sp>
        <p:nvSpPr>
          <p:cNvPr id="2" name="Title 1"/>
          <p:cNvSpPr>
            <a:spLocks noGrp="1"/>
          </p:cNvSpPr>
          <p:nvPr>
            <p:ph type="title"/>
          </p:nvPr>
        </p:nvSpPr>
        <p:spPr/>
        <p:txBody>
          <a:bodyPr/>
          <a:lstStyle/>
          <a:p>
            <a:r>
              <a:rPr lang="en-GB" smtClean="0"/>
              <a:t>Click to edit Master title style</a:t>
            </a:r>
            <a:endParaRPr lang="en-GB"/>
          </a:p>
        </p:txBody>
      </p:sp>
      <p:sp>
        <p:nvSpPr>
          <p:cNvPr id="6" name="Text Placeholder 5"/>
          <p:cNvSpPr>
            <a:spLocks noGrp="1"/>
          </p:cNvSpPr>
          <p:nvPr>
            <p:ph type="body" sz="quarter" idx="11"/>
          </p:nvPr>
        </p:nvSpPr>
        <p:spPr>
          <a:xfrm>
            <a:off x="828675" y="914400"/>
            <a:ext cx="7500938" cy="276225"/>
          </a:xfrm>
        </p:spPr>
        <p:txBody>
          <a:bodyPr/>
          <a:lstStyle>
            <a:lvl1pPr>
              <a:defRPr sz="2000" b="0">
                <a:solidFill>
                  <a:schemeClr val="tx1"/>
                </a:solidFill>
              </a:defRPr>
            </a:lvl1pPr>
          </a:lstStyle>
          <a:p>
            <a:pPr lvl="0"/>
            <a:r>
              <a:rPr lang="en-GB" smtClean="0"/>
              <a:t>Click to edit Master text styles</a:t>
            </a:r>
          </a:p>
        </p:txBody>
      </p:sp>
      <p:sp>
        <p:nvSpPr>
          <p:cNvPr id="8" name="Rectangle 7"/>
          <p:cNvSpPr/>
          <p:nvPr userDrawn="1"/>
        </p:nvSpPr>
        <p:spPr>
          <a:xfrm>
            <a:off x="0" y="6498000"/>
            <a:ext cx="9144000" cy="36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000" b="1" smtClean="0"/>
              <a:t>Trinity College Dublin, </a:t>
            </a:r>
            <a:r>
              <a:rPr lang="en-GB" sz="1000" smtClean="0"/>
              <a:t>The University of Dublin</a:t>
            </a:r>
            <a:endParaRPr lang="en-GB" sz="1000"/>
          </a:p>
        </p:txBody>
      </p:sp>
      <p:cxnSp>
        <p:nvCxnSpPr>
          <p:cNvPr id="7" name="Straight Connector 6"/>
          <p:cNvCxnSpPr/>
          <p:nvPr userDrawn="1"/>
        </p:nvCxnSpPr>
        <p:spPr>
          <a:xfrm>
            <a:off x="0" y="1438275"/>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617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971" t="3974" r="3958" b="558"/>
          <a:stretch/>
        </p:blipFill>
        <p:spPr>
          <a:xfrm>
            <a:off x="0" y="0"/>
            <a:ext cx="9144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675" y="525798"/>
            <a:ext cx="3020400" cy="807254"/>
          </a:xfrm>
          <a:prstGeom prst="rect">
            <a:avLst/>
          </a:prstGeom>
        </p:spPr>
      </p:pic>
      <p:sp>
        <p:nvSpPr>
          <p:cNvPr id="2" name="Title 1"/>
          <p:cNvSpPr>
            <a:spLocks noGrp="1"/>
          </p:cNvSpPr>
          <p:nvPr>
            <p:ph type="ctrTitle"/>
          </p:nvPr>
        </p:nvSpPr>
        <p:spPr>
          <a:xfrm>
            <a:off x="828674" y="3715200"/>
            <a:ext cx="7500939" cy="554850"/>
          </a:xfrm>
        </p:spPr>
        <p:txBody>
          <a:bodyPr/>
          <a:lstStyle>
            <a:lvl1pPr algn="l">
              <a:defRPr sz="4200">
                <a:solidFill>
                  <a:schemeClr val="bg1"/>
                </a:solidFill>
              </a:defRPr>
            </a:lvl1pPr>
          </a:lstStyle>
          <a:p>
            <a:r>
              <a:rPr lang="en-GB" smtClean="0"/>
              <a:t>Click to edit Master title style</a:t>
            </a:r>
            <a:endParaRPr lang="en-GB"/>
          </a:p>
        </p:txBody>
      </p:sp>
    </p:spTree>
    <p:extLst>
      <p:ext uri="{BB962C8B-B14F-4D97-AF65-F5344CB8AC3E}">
        <p14:creationId xmlns:p14="http://schemas.microsoft.com/office/powerpoint/2010/main" val="547789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7577435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8674" y="360000"/>
            <a:ext cx="7500939" cy="561600"/>
          </a:xfrm>
          <a:prstGeom prst="rect">
            <a:avLst/>
          </a:prstGeom>
        </p:spPr>
        <p:txBody>
          <a:bodyPr vert="horz" lIns="0" tIns="0" rIns="0" bIns="0" rtlCol="0" anchor="b" anchorCtr="0">
            <a:noAutofit/>
          </a:bodyPr>
          <a:lstStyle/>
          <a:p>
            <a:r>
              <a:rPr lang="en-GB" smtClean="0"/>
              <a:t>Click to edit Master title style</a:t>
            </a:r>
            <a:endParaRPr lang="en-GB"/>
          </a:p>
        </p:txBody>
      </p:sp>
      <p:sp>
        <p:nvSpPr>
          <p:cNvPr id="3" name="Text Placeholder 2"/>
          <p:cNvSpPr>
            <a:spLocks noGrp="1"/>
          </p:cNvSpPr>
          <p:nvPr>
            <p:ph type="body" idx="1"/>
          </p:nvPr>
        </p:nvSpPr>
        <p:spPr>
          <a:xfrm>
            <a:off x="828675" y="1871551"/>
            <a:ext cx="7500938" cy="4096800"/>
          </a:xfrm>
          <a:prstGeom prst="rect">
            <a:avLst/>
          </a:prstGeom>
        </p:spPr>
        <p:txBody>
          <a:bodyPr vert="horz" lIns="0" tIns="0" rIns="0" bIns="0" rtlCol="0">
            <a:no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11" name="Rectangle 10"/>
          <p:cNvSpPr/>
          <p:nvPr/>
        </p:nvSpPr>
        <p:spPr>
          <a:xfrm>
            <a:off x="0" y="6498000"/>
            <a:ext cx="9144000" cy="36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000" b="1" smtClean="0"/>
              <a:t>Trinity College Dublin, </a:t>
            </a:r>
            <a:r>
              <a:rPr lang="en-GB" sz="1000" smtClean="0"/>
              <a:t>The University of Dublin</a:t>
            </a:r>
            <a:endParaRPr lang="en-GB" sz="1000"/>
          </a:p>
        </p:txBody>
      </p:sp>
      <p:cxnSp>
        <p:nvCxnSpPr>
          <p:cNvPr id="6" name="Straight Connector 5"/>
          <p:cNvCxnSpPr/>
          <p:nvPr/>
        </p:nvCxnSpPr>
        <p:spPr>
          <a:xfrm>
            <a:off x="0" y="1438275"/>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54" r:id="rId6"/>
  </p:sldLayoutIdLst>
  <p:txStyles>
    <p:titleStyle>
      <a:lvl1pPr algn="l" defTabSz="914400" rtl="0" eaLnBrk="1" latinLnBrk="0" hangingPunct="1">
        <a:spcBef>
          <a:spcPct val="0"/>
        </a:spcBef>
        <a:buNone/>
        <a:defRPr sz="2600" b="1" kern="1200">
          <a:solidFill>
            <a:schemeClr val="tx1"/>
          </a:solidFill>
          <a:latin typeface="+mj-lt"/>
          <a:ea typeface="+mj-ea"/>
          <a:cs typeface="+mj-cs"/>
        </a:defRPr>
      </a:lvl1pPr>
    </p:titleStyle>
    <p:body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idp.tcd.ie/idp/Authn/UserPasswor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tcd.blackboard.com/webapps/blackboard/content/listContentEditable.jsp?content_id=_837539_1&amp;course_id=_34150_1&amp;mode=res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8674" y="2559500"/>
            <a:ext cx="7500939" cy="554850"/>
          </a:xfrm>
        </p:spPr>
        <p:txBody>
          <a:bodyPr/>
          <a:lstStyle/>
          <a:p>
            <a:r>
              <a:rPr lang="en-GB" dirty="0" smtClean="0"/>
              <a:t>Healthy Trinity Online Tool (H-TOT)</a:t>
            </a:r>
            <a:endParaRPr lang="en-GB" dirty="0"/>
          </a:p>
        </p:txBody>
      </p:sp>
      <p:sp>
        <p:nvSpPr>
          <p:cNvPr id="3" name="Subtitle 2"/>
          <p:cNvSpPr>
            <a:spLocks noGrp="1"/>
          </p:cNvSpPr>
          <p:nvPr>
            <p:ph type="subTitle" idx="1"/>
          </p:nvPr>
        </p:nvSpPr>
        <p:spPr>
          <a:xfrm>
            <a:off x="790575" y="3197200"/>
            <a:ext cx="7500938" cy="361800"/>
          </a:xfrm>
        </p:spPr>
        <p:txBody>
          <a:bodyPr/>
          <a:lstStyle/>
          <a:p>
            <a:r>
              <a:rPr lang="en-GB" dirty="0" smtClean="0"/>
              <a:t>Deans Award for Innovation in Teaching 2016-17– Showcase event</a:t>
            </a:r>
            <a:endParaRPr lang="en-GB" dirty="0"/>
          </a:p>
        </p:txBody>
      </p:sp>
      <p:sp>
        <p:nvSpPr>
          <p:cNvPr id="6" name="Text Placeholder 5"/>
          <p:cNvSpPr>
            <a:spLocks noGrp="1"/>
          </p:cNvSpPr>
          <p:nvPr>
            <p:ph type="body" sz="quarter" idx="10"/>
          </p:nvPr>
        </p:nvSpPr>
        <p:spPr>
          <a:xfrm>
            <a:off x="790576" y="4872150"/>
            <a:ext cx="5910476" cy="979374"/>
          </a:xfrm>
        </p:spPr>
        <p:txBody>
          <a:bodyPr/>
          <a:lstStyle/>
          <a:p>
            <a:r>
              <a:rPr lang="en-GB" b="0" dirty="0" smtClean="0"/>
              <a:t>Dr Catherine Darker					</a:t>
            </a:r>
          </a:p>
          <a:p>
            <a:r>
              <a:rPr lang="en-GB" b="0" dirty="0" smtClean="0"/>
              <a:t>Department of Public Health &amp; Primary Care			</a:t>
            </a:r>
            <a:endParaRPr lang="en-GB" b="0" dirty="0"/>
          </a:p>
          <a:p>
            <a:r>
              <a:rPr lang="en-GB" b="0" dirty="0" smtClean="0"/>
              <a:t>Chair of Healthy Trinity Committee				</a:t>
            </a:r>
          </a:p>
          <a:p>
            <a:r>
              <a:rPr lang="en-GB" b="0" dirty="0" smtClean="0"/>
              <a:t>Healthy Ireland Council Member	</a:t>
            </a:r>
            <a:r>
              <a:rPr lang="en-GB" dirty="0" smtClean="0"/>
              <a:t>		</a:t>
            </a:r>
          </a:p>
          <a:p>
            <a:pPr lvl="2"/>
            <a:endParaRPr lang="en-GB" dirty="0" smtClean="0"/>
          </a:p>
          <a:p>
            <a:pPr lvl="2"/>
            <a:r>
              <a:rPr lang="en-GB" dirty="0" smtClean="0"/>
              <a:t>Thursday 22</a:t>
            </a:r>
            <a:r>
              <a:rPr lang="en-GB" baseline="30000" dirty="0" smtClean="0"/>
              <a:t>nd</a:t>
            </a:r>
            <a:r>
              <a:rPr lang="en-GB" dirty="0" smtClean="0"/>
              <a:t> June 2017</a:t>
            </a:r>
            <a:endParaRPr lang="en-GB" dirty="0"/>
          </a:p>
        </p:txBody>
      </p:sp>
      <p:sp>
        <p:nvSpPr>
          <p:cNvPr id="4" name="TextBox 3"/>
          <p:cNvSpPr txBox="1"/>
          <p:nvPr/>
        </p:nvSpPr>
        <p:spPr>
          <a:xfrm>
            <a:off x="5308979" y="4872150"/>
            <a:ext cx="2409121" cy="1015663"/>
          </a:xfrm>
          <a:prstGeom prst="rect">
            <a:avLst/>
          </a:prstGeom>
          <a:noFill/>
        </p:spPr>
        <p:txBody>
          <a:bodyPr wrap="none" rtlCol="0">
            <a:spAutoFit/>
          </a:bodyPr>
          <a:lstStyle/>
          <a:p>
            <a:r>
              <a:rPr lang="en-GB" sz="1400" dirty="0">
                <a:solidFill>
                  <a:schemeClr val="bg1"/>
                </a:solidFill>
              </a:rPr>
              <a:t>Mary </a:t>
            </a:r>
            <a:r>
              <a:rPr lang="en-GB" sz="1400" dirty="0" smtClean="0">
                <a:solidFill>
                  <a:schemeClr val="bg1"/>
                </a:solidFill>
              </a:rPr>
              <a:t>O’Neill</a:t>
            </a:r>
          </a:p>
          <a:p>
            <a:r>
              <a:rPr lang="en-GB" sz="1400" dirty="0">
                <a:solidFill>
                  <a:schemeClr val="bg1"/>
                </a:solidFill>
              </a:rPr>
              <a:t>Online Learning Technologist </a:t>
            </a:r>
          </a:p>
          <a:p>
            <a:r>
              <a:rPr lang="en-GB" sz="1400" dirty="0" smtClean="0">
                <a:solidFill>
                  <a:schemeClr val="bg1"/>
                </a:solidFill>
              </a:rPr>
              <a:t>School of Medicine</a:t>
            </a:r>
            <a:endParaRPr lang="en-GB" sz="1400" dirty="0">
              <a:solidFill>
                <a:schemeClr val="bg1"/>
              </a:solidFill>
            </a:endParaRPr>
          </a:p>
          <a:p>
            <a:endParaRPr lang="en-GB" dirty="0"/>
          </a:p>
        </p:txBody>
      </p:sp>
    </p:spTree>
    <p:extLst>
      <p:ext uri="{BB962C8B-B14F-4D97-AF65-F5344CB8AC3E}">
        <p14:creationId xmlns:p14="http://schemas.microsoft.com/office/powerpoint/2010/main" val="1772792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Next steps for H-TOT? </a:t>
            </a:r>
            <a:endParaRPr lang="en-US" dirty="0"/>
          </a:p>
        </p:txBody>
      </p:sp>
      <p:sp>
        <p:nvSpPr>
          <p:cNvPr id="3" name="Text Placeholder 2"/>
          <p:cNvSpPr>
            <a:spLocks noGrp="1"/>
          </p:cNvSpPr>
          <p:nvPr>
            <p:ph type="body" sz="quarter" idx="10"/>
          </p:nvPr>
        </p:nvSpPr>
        <p:spPr/>
        <p:txBody>
          <a:bodyPr/>
          <a:lstStyle/>
          <a:p>
            <a:r>
              <a:rPr lang="en-US" dirty="0" smtClean="0"/>
              <a:t>? Phase 2</a:t>
            </a:r>
          </a:p>
          <a:p>
            <a:pPr marL="342900" indent="-342900">
              <a:buFont typeface="Arial"/>
              <a:buChar char="•"/>
            </a:pPr>
            <a:r>
              <a:rPr lang="en-US" sz="1600" b="0" dirty="0" smtClean="0"/>
              <a:t>? Cover more topics and add additional features to the tool</a:t>
            </a:r>
          </a:p>
          <a:p>
            <a:pPr marL="342900" indent="-342900">
              <a:buFont typeface="Arial"/>
              <a:buChar char="•"/>
            </a:pPr>
            <a:r>
              <a:rPr lang="en-US" sz="1600" b="0" dirty="0" smtClean="0"/>
              <a:t>? Release the tool to the Faculty of Health Sciences students</a:t>
            </a:r>
          </a:p>
          <a:p>
            <a:pPr marL="342900" indent="-342900">
              <a:buFont typeface="Arial"/>
              <a:buChar char="•"/>
            </a:pPr>
            <a:r>
              <a:rPr lang="en-US" sz="1600" b="0" dirty="0" smtClean="0"/>
              <a:t>? Release the tool College wide</a:t>
            </a:r>
          </a:p>
          <a:p>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33378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Thank You</a:t>
            </a:r>
            <a:br>
              <a:rPr lang="en-GB" dirty="0" smtClean="0"/>
            </a:br>
            <a:r>
              <a:rPr lang="en-GB" dirty="0" smtClean="0"/>
              <a:t/>
            </a:r>
            <a:br>
              <a:rPr lang="en-GB" dirty="0" smtClean="0"/>
            </a:br>
            <a:r>
              <a:rPr lang="en-GB" sz="2800" dirty="0" smtClean="0"/>
              <a:t>catherine.darker@tcd.ie</a:t>
            </a:r>
            <a:br>
              <a:rPr lang="en-GB" sz="2800" dirty="0" smtClean="0"/>
            </a:br>
            <a:r>
              <a:rPr lang="en-GB" sz="2800" dirty="0" smtClean="0"/>
              <a:t>mary.oneill@tcd.ie </a:t>
            </a:r>
            <a:endParaRPr lang="en-GB" sz="2800" dirty="0"/>
          </a:p>
        </p:txBody>
      </p:sp>
    </p:spTree>
    <p:extLst>
      <p:ext uri="{BB962C8B-B14F-4D97-AF65-F5344CB8AC3E}">
        <p14:creationId xmlns:p14="http://schemas.microsoft.com/office/powerpoint/2010/main" val="173462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pic>
        <p:nvPicPr>
          <p:cNvPr id="5" name="Picture 4" descr="Catherine Dark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6243144" y="6242381"/>
            <a:ext cx="2086469" cy="369332"/>
          </a:xfrm>
          <a:prstGeom prst="rect">
            <a:avLst/>
          </a:prstGeom>
          <a:noFill/>
        </p:spPr>
        <p:txBody>
          <a:bodyPr wrap="none" rtlCol="0">
            <a:spAutoFit/>
          </a:bodyPr>
          <a:lstStyle/>
          <a:p>
            <a:r>
              <a:rPr lang="en-GB" dirty="0" smtClean="0">
                <a:solidFill>
                  <a:schemeClr val="bg1"/>
                </a:solidFill>
              </a:rPr>
              <a:t>Dr Catherine Darker</a:t>
            </a:r>
            <a:endParaRPr lang="en-GB" dirty="0">
              <a:solidFill>
                <a:schemeClr val="bg1"/>
              </a:solidFill>
            </a:endParaRPr>
          </a:p>
        </p:txBody>
      </p:sp>
    </p:spTree>
    <p:extLst>
      <p:ext uri="{BB962C8B-B14F-4D97-AF65-F5344CB8AC3E}">
        <p14:creationId xmlns:p14="http://schemas.microsoft.com/office/powerpoint/2010/main" val="4071688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8057" y="1642643"/>
            <a:ext cx="1967909" cy="2000572"/>
          </a:xfrm>
          <a:prstGeom prst="rect">
            <a:avLst/>
          </a:prstGeom>
        </p:spPr>
      </p:pic>
      <p:sp>
        <p:nvSpPr>
          <p:cNvPr id="2" name="Title 1"/>
          <p:cNvSpPr>
            <a:spLocks noGrp="1"/>
          </p:cNvSpPr>
          <p:nvPr>
            <p:ph type="title"/>
          </p:nvPr>
        </p:nvSpPr>
        <p:spPr>
          <a:xfrm>
            <a:off x="803274" y="715600"/>
            <a:ext cx="7500939" cy="561600"/>
          </a:xfrm>
        </p:spPr>
        <p:txBody>
          <a:bodyPr/>
          <a:lstStyle/>
          <a:p>
            <a:pPr algn="ctr"/>
            <a:r>
              <a:rPr lang="en-GB" dirty="0"/>
              <a:t>Rationale and Background of H-TOT </a:t>
            </a:r>
            <a:br>
              <a:rPr lang="en-GB" dirty="0"/>
            </a:br>
            <a:endParaRPr lang="en-GB" dirty="0"/>
          </a:p>
        </p:txBody>
      </p:sp>
      <p:sp>
        <p:nvSpPr>
          <p:cNvPr id="3" name="Text Placeholder 2"/>
          <p:cNvSpPr>
            <a:spLocks noGrp="1"/>
          </p:cNvSpPr>
          <p:nvPr>
            <p:ph type="body" sz="quarter" idx="10"/>
          </p:nvPr>
        </p:nvSpPr>
        <p:spPr/>
        <p:txBody>
          <a:bodyPr/>
          <a:lstStyle/>
          <a:p>
            <a:r>
              <a:rPr lang="en-GB" dirty="0" smtClean="0"/>
              <a:t>Healthy Ireland</a:t>
            </a:r>
          </a:p>
          <a:p>
            <a:endParaRPr lang="en-GB" dirty="0" smtClean="0"/>
          </a:p>
          <a:p>
            <a:endParaRPr lang="en-GB" dirty="0" smtClean="0"/>
          </a:p>
          <a:p>
            <a:r>
              <a:rPr lang="en-GB" dirty="0" smtClean="0"/>
              <a:t>Healthy Trinity – Healthy Campus Group </a:t>
            </a:r>
          </a:p>
          <a:p>
            <a:endParaRPr lang="en-GB" dirty="0" smtClean="0"/>
          </a:p>
          <a:p>
            <a:endParaRPr lang="en-GB" dirty="0" smtClean="0"/>
          </a:p>
          <a:p>
            <a:r>
              <a:rPr lang="en-GB" dirty="0" smtClean="0"/>
              <a:t>H.S. professionals and students – work/life balance</a:t>
            </a:r>
          </a:p>
        </p:txBody>
      </p:sp>
      <p:sp>
        <p:nvSpPr>
          <p:cNvPr id="4" name="Text Placeholder 3"/>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3044951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Aims of H-TOT</a:t>
            </a:r>
            <a:endParaRPr lang="en-US" dirty="0"/>
          </a:p>
        </p:txBody>
      </p:sp>
      <p:sp>
        <p:nvSpPr>
          <p:cNvPr id="3" name="Text Placeholder 2"/>
          <p:cNvSpPr>
            <a:spLocks noGrp="1"/>
          </p:cNvSpPr>
          <p:nvPr>
            <p:ph type="body" sz="quarter" idx="10"/>
          </p:nvPr>
        </p:nvSpPr>
        <p:spPr/>
        <p:txBody>
          <a:bodyPr/>
          <a:lstStyle/>
          <a:p>
            <a:r>
              <a:rPr lang="en-GB" dirty="0" smtClean="0"/>
              <a:t>Target group:</a:t>
            </a:r>
          </a:p>
          <a:p>
            <a:r>
              <a:rPr lang="en-GB" sz="1600" b="0" dirty="0" smtClean="0"/>
              <a:t>1</a:t>
            </a:r>
            <a:r>
              <a:rPr lang="en-GB" sz="1600" b="0" baseline="30000" dirty="0" smtClean="0"/>
              <a:t>st</a:t>
            </a:r>
            <a:r>
              <a:rPr lang="en-GB" sz="1600" b="0" dirty="0" smtClean="0"/>
              <a:t> year students (developed and piloted with 1</a:t>
            </a:r>
            <a:r>
              <a:rPr lang="en-GB" sz="1600" b="0" baseline="30000" dirty="0" smtClean="0"/>
              <a:t>st</a:t>
            </a:r>
            <a:r>
              <a:rPr lang="en-GB" sz="1600" b="0" dirty="0" smtClean="0"/>
              <a:t> year medical students)</a:t>
            </a:r>
          </a:p>
          <a:p>
            <a:endParaRPr lang="en-GB" dirty="0" smtClean="0"/>
          </a:p>
          <a:p>
            <a:r>
              <a:rPr lang="en-GB" dirty="0" smtClean="0"/>
              <a:t>Aims:</a:t>
            </a:r>
            <a:endParaRPr lang="en-GB" dirty="0"/>
          </a:p>
          <a:p>
            <a:pPr marL="457200" indent="-457200">
              <a:buFont typeface="+mj-lt"/>
              <a:buAutoNum type="arabicPeriod"/>
            </a:pPr>
            <a:r>
              <a:rPr lang="en-GB" sz="1600" b="0" dirty="0" smtClean="0"/>
              <a:t>to </a:t>
            </a:r>
            <a:r>
              <a:rPr lang="en-GB" sz="1600" b="0" dirty="0"/>
              <a:t>help to focus students on the importance of maintaining work-life balance throughout their career, through actively building this component into the undergraduate curriculum and </a:t>
            </a:r>
            <a:endParaRPr lang="en-GB" sz="1600" b="0" dirty="0" smtClean="0"/>
          </a:p>
          <a:p>
            <a:pPr marL="457200" indent="-457200">
              <a:buFont typeface="+mj-lt"/>
              <a:buAutoNum type="arabicPeriod"/>
            </a:pPr>
            <a:r>
              <a:rPr lang="en-GB" sz="1600" b="0" dirty="0" smtClean="0"/>
              <a:t>to </a:t>
            </a:r>
            <a:r>
              <a:rPr lang="en-GB" sz="1600" b="0" dirty="0"/>
              <a:t>deliver the health promotion aspects of the undergraduate medical curriculum in a way that it not only theoretical and evidence based but that includes practical applications from the outset. </a:t>
            </a:r>
            <a:endParaRPr lang="en-US" sz="1600" b="0"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42431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Objectives of H-TOT</a:t>
            </a:r>
            <a:endParaRPr lang="en-US" dirty="0"/>
          </a:p>
        </p:txBody>
      </p:sp>
      <p:sp>
        <p:nvSpPr>
          <p:cNvPr id="3" name="Text Placeholder 2"/>
          <p:cNvSpPr>
            <a:spLocks noGrp="1"/>
          </p:cNvSpPr>
          <p:nvPr>
            <p:ph type="body" sz="quarter" idx="10"/>
          </p:nvPr>
        </p:nvSpPr>
        <p:spPr/>
        <p:txBody>
          <a:bodyPr/>
          <a:lstStyle/>
          <a:p>
            <a:pPr lvl="0"/>
            <a:r>
              <a:rPr lang="en-GB" dirty="0" smtClean="0"/>
              <a:t>Learning objectives:</a:t>
            </a:r>
          </a:p>
          <a:p>
            <a:pPr marL="457200" lvl="0" indent="-457200">
              <a:buFont typeface="+mj-lt"/>
              <a:buAutoNum type="arabicPeriod"/>
            </a:pPr>
            <a:r>
              <a:rPr lang="en-GB" sz="1600" b="0" dirty="0" smtClean="0"/>
              <a:t>To </a:t>
            </a:r>
            <a:r>
              <a:rPr lang="en-GB" sz="1600" b="0" dirty="0"/>
              <a:t>broaden and deepen students health and wellbeing knowledge. </a:t>
            </a:r>
            <a:endParaRPr lang="en-IE" sz="1600" b="0" dirty="0"/>
          </a:p>
          <a:p>
            <a:pPr marL="457200" lvl="0" indent="-457200">
              <a:buFont typeface="+mj-lt"/>
              <a:buAutoNum type="arabicPeriod"/>
            </a:pPr>
            <a:r>
              <a:rPr lang="en-GB" sz="1600" b="0" dirty="0"/>
              <a:t>To educate students about the existing supports and services within College to raise awareness of same and therefore facilitate access. </a:t>
            </a:r>
            <a:endParaRPr lang="en-IE" sz="1600" b="0" dirty="0"/>
          </a:p>
          <a:p>
            <a:pPr marL="457200" lvl="0" indent="-457200">
              <a:buFont typeface="+mj-lt"/>
              <a:buAutoNum type="arabicPeriod"/>
            </a:pPr>
            <a:r>
              <a:rPr lang="en-GB" sz="1600" b="0" dirty="0"/>
              <a:t>To increase students’ </a:t>
            </a:r>
            <a:r>
              <a:rPr lang="en-GB" sz="1600" b="0" dirty="0" smtClean="0"/>
              <a:t>OWN health </a:t>
            </a:r>
            <a:r>
              <a:rPr lang="en-GB" sz="1600" b="0" dirty="0"/>
              <a:t>and wellbeing throughout their time at Trinity, and to develop lifelong habits of health and wellbeing and work-life balance. </a:t>
            </a:r>
            <a:endParaRPr lang="en-IE" sz="1600" b="0" dirty="0"/>
          </a:p>
          <a:p>
            <a:endParaRPr lang="en-US" dirty="0" smtClean="0"/>
          </a:p>
          <a:p>
            <a:r>
              <a:rPr lang="en-US" dirty="0" smtClean="0"/>
              <a:t>Secondary benefit:</a:t>
            </a:r>
          </a:p>
          <a:p>
            <a:r>
              <a:rPr lang="en-US" sz="1600" b="0" dirty="0" smtClean="0"/>
              <a:t>Bring together links to College support services in one area</a:t>
            </a:r>
            <a:endParaRPr lang="en-US" sz="1600" b="0"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68987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Development of H-TOT</a:t>
            </a:r>
            <a:endParaRPr lang="en-US" dirty="0"/>
          </a:p>
        </p:txBody>
      </p:sp>
      <p:sp>
        <p:nvSpPr>
          <p:cNvPr id="3" name="Text Placeholder 2"/>
          <p:cNvSpPr>
            <a:spLocks noGrp="1"/>
          </p:cNvSpPr>
          <p:nvPr>
            <p:ph type="body" sz="quarter" idx="10"/>
          </p:nvPr>
        </p:nvSpPr>
        <p:spPr>
          <a:xfrm>
            <a:off x="645795" y="1599721"/>
            <a:ext cx="7500938" cy="4040188"/>
          </a:xfrm>
        </p:spPr>
        <p:txBody>
          <a:bodyPr/>
          <a:lstStyle/>
          <a:p>
            <a:r>
              <a:rPr lang="en-US" dirty="0" smtClean="0"/>
              <a:t>Design Development</a:t>
            </a:r>
          </a:p>
          <a:p>
            <a:pPr marL="285750" indent="-285750">
              <a:buFont typeface="Arial" panose="020B0604020202020204" pitchFamily="34" charset="0"/>
              <a:buChar char="•"/>
            </a:pPr>
            <a:r>
              <a:rPr lang="en-GB" sz="1600" b="0" dirty="0" smtClean="0"/>
              <a:t>The </a:t>
            </a:r>
            <a:r>
              <a:rPr lang="en-GB" sz="1600" b="0" dirty="0"/>
              <a:t>H-TOT tool has 6 major topics. </a:t>
            </a:r>
            <a:r>
              <a:rPr lang="en-GB" sz="1600" b="0" dirty="0" smtClean="0"/>
              <a:t> Each topic covers a vast amount of information.  As </a:t>
            </a:r>
            <a:r>
              <a:rPr lang="en-GB" sz="1600" b="0" dirty="0"/>
              <a:t>the tool has so much information driven content, it was decided to give each section its own individual style and identity, so the user was not lost in the tool with one </a:t>
            </a:r>
            <a:r>
              <a:rPr lang="en-GB" sz="1600" b="0" dirty="0" smtClean="0"/>
              <a:t>uniform design </a:t>
            </a:r>
            <a:r>
              <a:rPr lang="en-GB" sz="1600" b="0" dirty="0"/>
              <a:t>theme running across the entire tool.  </a:t>
            </a:r>
          </a:p>
          <a:p>
            <a:pPr marL="285750" indent="-285750">
              <a:buFont typeface="Arial" panose="020B0604020202020204" pitchFamily="34" charset="0"/>
              <a:buChar char="•"/>
            </a:pPr>
            <a:r>
              <a:rPr lang="en-GB" sz="1600" b="0" dirty="0" smtClean="0"/>
              <a:t>In Phase </a:t>
            </a:r>
            <a:r>
              <a:rPr lang="en-GB" sz="1600" b="0" dirty="0"/>
              <a:t>2</a:t>
            </a:r>
            <a:r>
              <a:rPr lang="en-GB" sz="1600" b="0" dirty="0" smtClean="0"/>
              <a:t> such elements as video and voiceovers will be used.  However Phase 1 has to rely </a:t>
            </a:r>
            <a:r>
              <a:rPr lang="en-GB" sz="1600" b="0" dirty="0"/>
              <a:t>heavily on the use of </a:t>
            </a:r>
            <a:r>
              <a:rPr lang="en-GB" sz="1600" b="0" dirty="0" smtClean="0"/>
              <a:t>text, graphics</a:t>
            </a:r>
            <a:r>
              <a:rPr lang="en-GB" sz="1600" b="0" dirty="0"/>
              <a:t>, images and the user’s </a:t>
            </a:r>
            <a:r>
              <a:rPr lang="en-GB" sz="1600" b="0" dirty="0" smtClean="0"/>
              <a:t>interactively</a:t>
            </a:r>
            <a:endParaRPr lang="en-GB" sz="1600" b="0" dirty="0"/>
          </a:p>
          <a:p>
            <a:pPr marL="285750" indent="-285750">
              <a:buFont typeface="Arial" panose="020B0604020202020204" pitchFamily="34" charset="0"/>
              <a:buChar char="•"/>
            </a:pPr>
            <a:r>
              <a:rPr lang="en-GB" sz="1600" b="0" dirty="0" smtClean="0"/>
              <a:t>Quizzes </a:t>
            </a:r>
            <a:r>
              <a:rPr lang="en-GB" sz="1600" b="0" dirty="0"/>
              <a:t>were used as </a:t>
            </a:r>
            <a:r>
              <a:rPr lang="en-GB" sz="1600" b="0" dirty="0" smtClean="0"/>
              <a:t>informative assessments, so the user can </a:t>
            </a:r>
            <a:r>
              <a:rPr lang="en-GB" sz="1600" b="0" dirty="0"/>
              <a:t>see how much they have learnt from the </a:t>
            </a:r>
            <a:r>
              <a:rPr lang="en-GB" sz="1600" b="0" dirty="0" smtClean="0"/>
              <a:t>tool.</a:t>
            </a:r>
          </a:p>
          <a:p>
            <a:pPr marL="285750" indent="-285750">
              <a:buFont typeface="Arial" panose="020B0604020202020204" pitchFamily="34" charset="0"/>
              <a:buChar char="•"/>
            </a:pPr>
            <a:r>
              <a:rPr lang="en-GB" sz="1600" b="0" dirty="0" smtClean="0"/>
              <a:t>This </a:t>
            </a:r>
            <a:r>
              <a:rPr lang="en-GB" sz="1600" b="0" dirty="0"/>
              <a:t>tool was designed within Articulate Storyline </a:t>
            </a:r>
            <a:r>
              <a:rPr lang="en-GB" sz="1600" b="0" dirty="0" smtClean="0"/>
              <a:t>2 + 3 </a:t>
            </a:r>
            <a:r>
              <a:rPr lang="en-GB" sz="1600" b="0" dirty="0"/>
              <a:t>and exported to sit within the College’s VLE system, Blackboard. </a:t>
            </a:r>
            <a:endParaRPr lang="en-US" sz="1600" b="0" dirty="0" smtClean="0"/>
          </a:p>
        </p:txBody>
      </p:sp>
      <p:sp>
        <p:nvSpPr>
          <p:cNvPr id="5" name="Rectangle 4"/>
          <p:cNvSpPr/>
          <p:nvPr/>
        </p:nvSpPr>
        <p:spPr>
          <a:xfrm>
            <a:off x="645795" y="5330420"/>
            <a:ext cx="4572000" cy="1200329"/>
          </a:xfrm>
          <a:prstGeom prst="rect">
            <a:avLst/>
          </a:prstGeom>
        </p:spPr>
        <p:txBody>
          <a:bodyPr>
            <a:spAutoFit/>
          </a:bodyPr>
          <a:lstStyle/>
          <a:p>
            <a:r>
              <a:rPr lang="en-US" b="1" dirty="0"/>
              <a:t>Theoretical: </a:t>
            </a:r>
          </a:p>
          <a:p>
            <a:pPr marL="342900" indent="-342900">
              <a:buFont typeface="Arial"/>
              <a:buChar char="•"/>
            </a:pPr>
            <a:r>
              <a:rPr lang="en-US" dirty="0"/>
              <a:t>Locus of control</a:t>
            </a:r>
          </a:p>
          <a:p>
            <a:pPr marL="342900" indent="-342900">
              <a:buFont typeface="Arial"/>
              <a:buChar char="•"/>
            </a:pPr>
            <a:r>
              <a:rPr lang="en-US" dirty="0"/>
              <a:t>Self-Efficacy</a:t>
            </a:r>
          </a:p>
          <a:p>
            <a:endParaRPr lang="en-US" dirty="0"/>
          </a:p>
        </p:txBody>
      </p:sp>
    </p:spTree>
    <p:extLst>
      <p:ext uri="{BB962C8B-B14F-4D97-AF65-F5344CB8AC3E}">
        <p14:creationId xmlns:p14="http://schemas.microsoft.com/office/powerpoint/2010/main" val="1564385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a:t>
            </a:r>
            <a:r>
              <a:rPr lang="en-US" dirty="0" smtClean="0"/>
              <a:t>evelopment of H-TOT</a:t>
            </a:r>
            <a:endParaRPr lang="en-US" dirty="0"/>
          </a:p>
        </p:txBody>
      </p:sp>
      <p:sp>
        <p:nvSpPr>
          <p:cNvPr id="3" name="Text Placeholder 2"/>
          <p:cNvSpPr>
            <a:spLocks noGrp="1"/>
          </p:cNvSpPr>
          <p:nvPr>
            <p:ph type="body" sz="quarter" idx="10"/>
          </p:nvPr>
        </p:nvSpPr>
        <p:spPr>
          <a:xfrm>
            <a:off x="292100" y="1487375"/>
            <a:ext cx="8851900" cy="4040188"/>
          </a:xfrm>
        </p:spPr>
        <p:txBody>
          <a:bodyPr/>
          <a:lstStyle/>
          <a:p>
            <a:r>
              <a:rPr lang="en-US" dirty="0" smtClean="0"/>
              <a:t>Topic guide:</a:t>
            </a:r>
          </a:p>
          <a:p>
            <a:pPr marL="342900" indent="-342900">
              <a:buFont typeface="Arial"/>
              <a:buChar char="•"/>
            </a:pPr>
            <a:r>
              <a:rPr lang="en-US" b="0" dirty="0" smtClean="0"/>
              <a:t>Literature review</a:t>
            </a:r>
          </a:p>
          <a:p>
            <a:pPr marL="342900" indent="-342900">
              <a:buFont typeface="Arial"/>
              <a:buChar char="•"/>
            </a:pPr>
            <a:r>
              <a:rPr lang="en-US" b="0" dirty="0" smtClean="0"/>
              <a:t>Tactic experience (decade in TCD), plus Health Psychologist </a:t>
            </a:r>
          </a:p>
          <a:p>
            <a:pPr marL="342900" indent="-342900">
              <a:buFont typeface="Arial"/>
              <a:buChar char="•"/>
            </a:pPr>
            <a:r>
              <a:rPr lang="en-US" b="0" dirty="0"/>
              <a:t>Survey of 1</a:t>
            </a:r>
            <a:r>
              <a:rPr lang="en-US" b="0" baseline="30000" dirty="0"/>
              <a:t>st</a:t>
            </a:r>
            <a:r>
              <a:rPr lang="en-US" b="0" dirty="0"/>
              <a:t> year medical </a:t>
            </a:r>
            <a:r>
              <a:rPr lang="en-US" b="0" dirty="0" smtClean="0"/>
              <a:t>students</a:t>
            </a:r>
          </a:p>
          <a:p>
            <a:pPr marL="342900" indent="-342900">
              <a:buFont typeface="Arial"/>
              <a:buChar char="•"/>
            </a:pPr>
            <a:r>
              <a:rPr lang="en-US" b="0" dirty="0"/>
              <a:t>Focus group – in depth feedback from students on the tool (co-design</a:t>
            </a:r>
            <a:r>
              <a:rPr lang="en-US" b="0" dirty="0" smtClean="0"/>
              <a:t>)</a:t>
            </a:r>
          </a:p>
          <a:p>
            <a:pPr marL="342900" indent="-342900">
              <a:buFont typeface="Arial"/>
              <a:buChar char="•"/>
            </a:pPr>
            <a:r>
              <a:rPr lang="en-US" b="0" dirty="0" smtClean="0"/>
              <a:t>Student selected module – n=14 1</a:t>
            </a:r>
            <a:r>
              <a:rPr lang="en-US" b="0" baseline="30000" dirty="0" smtClean="0"/>
              <a:t>st</a:t>
            </a:r>
            <a:r>
              <a:rPr lang="en-US" b="0" dirty="0" smtClean="0"/>
              <a:t> year students ‘Prevention of Chronic Disease’. Course assignment. </a:t>
            </a:r>
            <a:endParaRPr lang="en-US" b="0" dirty="0"/>
          </a:p>
          <a:p>
            <a:r>
              <a:rPr lang="en-US" dirty="0" smtClean="0"/>
              <a:t>Outcome</a:t>
            </a:r>
            <a:r>
              <a:rPr lang="en-US" dirty="0"/>
              <a:t>:</a:t>
            </a:r>
          </a:p>
          <a:p>
            <a:pPr marL="342900" indent="-342900">
              <a:buFont typeface="Arial"/>
              <a:buChar char="•"/>
            </a:pPr>
            <a:r>
              <a:rPr lang="en-GB" b="0" dirty="0"/>
              <a:t>interactive health related educational piece, with the functionality to enhance students’ ability to self-manage a challenge and signpost students to existing College supports, services and infrastructure. </a:t>
            </a:r>
            <a:endParaRPr lang="en-US" b="0" dirty="0"/>
          </a:p>
          <a:p>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95736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urvey results.png"/>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9419" b="-9419"/>
          <a:stretch>
            <a:fillRect/>
          </a:stretch>
        </p:blipFill>
        <p:spPr/>
      </p:pic>
      <p:sp>
        <p:nvSpPr>
          <p:cNvPr id="3" name="Title 2"/>
          <p:cNvSpPr>
            <a:spLocks noGrp="1"/>
          </p:cNvSpPr>
          <p:nvPr>
            <p:ph type="title"/>
          </p:nvPr>
        </p:nvSpPr>
        <p:spPr/>
        <p:txBody>
          <a:bodyPr/>
          <a:lstStyle/>
          <a:p>
            <a:pPr algn="ctr"/>
            <a:r>
              <a:rPr lang="en-US" dirty="0" smtClean="0"/>
              <a:t>Survey results </a:t>
            </a:r>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92684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Demonstration of H-TOT</a:t>
            </a:r>
            <a:endParaRPr lang="en-US" dirty="0"/>
          </a:p>
        </p:txBody>
      </p:sp>
      <p:sp>
        <p:nvSpPr>
          <p:cNvPr id="6" name="Text Placeholder 5"/>
          <p:cNvSpPr>
            <a:spLocks noGrp="1"/>
          </p:cNvSpPr>
          <p:nvPr>
            <p:ph type="body" sz="quarter" idx="10"/>
          </p:nvPr>
        </p:nvSpPr>
        <p:spPr/>
        <p:txBody>
          <a:bodyPr/>
          <a:lstStyle/>
          <a:p>
            <a:endParaRPr lang="en-US" dirty="0" smtClean="0">
              <a:hlinkClick r:id="rId3"/>
            </a:endParaRPr>
          </a:p>
          <a:p>
            <a:endParaRPr lang="en-US" dirty="0" smtClean="0"/>
          </a:p>
          <a:p>
            <a:endParaRPr lang="en-US" dirty="0"/>
          </a:p>
          <a:p>
            <a:r>
              <a:rPr lang="en-US" dirty="0">
                <a:hlinkClick r:id="rId4"/>
              </a:rPr>
              <a:t>https://tcd.blackboard.com/webapps/blackboard/content/listContentEditable.jsp?content_id=_837539_1&amp;course_id=_</a:t>
            </a:r>
            <a:r>
              <a:rPr lang="en-US" dirty="0" smtClean="0">
                <a:hlinkClick r:id="rId4"/>
              </a:rPr>
              <a:t>34150_1&amp;mode=reset</a:t>
            </a:r>
            <a:endParaRPr lang="en-US" dirty="0" smtClean="0"/>
          </a:p>
          <a:p>
            <a:endParaRPr lang="en-US" dirty="0" smtClean="0"/>
          </a:p>
          <a:p>
            <a:endParaRPr lang="en-US" dirty="0"/>
          </a:p>
          <a:p>
            <a:endParaRPr lang="en-US" dirty="0" smtClean="0"/>
          </a:p>
          <a:p>
            <a:endParaRPr lang="en-US" dirty="0"/>
          </a:p>
          <a:p>
            <a:endParaRPr lang="en-US" dirty="0"/>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54427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CD_PPT_SourceSans_Option1">
  <a:themeElements>
    <a:clrScheme name="Trinity College">
      <a:dk1>
        <a:sysClr val="windowText" lastClr="000000"/>
      </a:dk1>
      <a:lt1>
        <a:sysClr val="window" lastClr="FFFFFF"/>
      </a:lt1>
      <a:dk2>
        <a:srgbClr val="3E6DB2"/>
      </a:dk2>
      <a:lt2>
        <a:srgbClr val="FFFFFF"/>
      </a:lt2>
      <a:accent1>
        <a:srgbClr val="4F81BD"/>
      </a:accent1>
      <a:accent2>
        <a:srgbClr val="0E73B9"/>
      </a:accent2>
      <a:accent3>
        <a:srgbClr val="7C7C7C"/>
      </a:accent3>
      <a:accent4>
        <a:srgbClr val="A6A6A6"/>
      </a:accent4>
      <a:accent5>
        <a:srgbClr val="4F81BD"/>
      </a:accent5>
      <a:accent6>
        <a:srgbClr val="3E6DB2"/>
      </a:accent6>
      <a:hlink>
        <a:srgbClr val="000000"/>
      </a:hlink>
      <a:folHlink>
        <a:srgbClr val="000000"/>
      </a:folHlink>
    </a:clrScheme>
    <a:fontScheme name="Trinity College Source Sans">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TCD_PPT_SourceSans_Option1.potx</Template>
  <TotalTime>729</TotalTime>
  <Words>746</Words>
  <Application>Microsoft Office PowerPoint</Application>
  <PresentationFormat>On-screen Show (4:3)</PresentationFormat>
  <Paragraphs>97</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Minion Pro</vt:lpstr>
      <vt:lpstr>Source Sans Pro</vt:lpstr>
      <vt:lpstr>TCD_PPT_SourceSans_Option1</vt:lpstr>
      <vt:lpstr>Healthy Trinity Online Tool (H-TOT)</vt:lpstr>
      <vt:lpstr>PowerPoint Presentation</vt:lpstr>
      <vt:lpstr>Rationale and Background of H-TOT  </vt:lpstr>
      <vt:lpstr>Aims of H-TOT</vt:lpstr>
      <vt:lpstr>Objectives of H-TOT</vt:lpstr>
      <vt:lpstr>Development of H-TOT</vt:lpstr>
      <vt:lpstr>Development of H-TOT</vt:lpstr>
      <vt:lpstr>Survey results </vt:lpstr>
      <vt:lpstr>Demonstration of H-TOT</vt:lpstr>
      <vt:lpstr>Next steps for H-TOT? </vt:lpstr>
      <vt:lpstr>Thank You  catherine.darker@tcd.ie mary.oneill@tcd.ie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dtpgraphics</dc:creator>
  <cp:lastModifiedBy>Mary O'Neill</cp:lastModifiedBy>
  <cp:revision>69</cp:revision>
  <cp:lastPrinted>2017-06-22T10:15:35Z</cp:lastPrinted>
  <dcterms:created xsi:type="dcterms:W3CDTF">2013-07-29T09:34:50Z</dcterms:created>
  <dcterms:modified xsi:type="dcterms:W3CDTF">2017-06-22T10:17:32Z</dcterms:modified>
</cp:coreProperties>
</file>